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late 19th century Curies isolated radium - naturally occurring radioactive metal, emits alpha, beta particles and gamma rays</a:t>
            </a:r>
          </a:p>
          <a:p>
            <a:pPr/>
            <a:r>
              <a:t>	Fluorescence - glow in night - paint, people (painters) are sick</a:t>
            </a:r>
          </a:p>
          <a:p>
            <a:pPr/>
            <a:r>
              <a:t>      They understand the radiation can damage cells</a:t>
            </a:r>
          </a:p>
          <a:p>
            <a:pPr/>
            <a:r>
              <a:t>Early years they use radium plaque to irradiate the tumor</a:t>
            </a:r>
          </a:p>
          <a:p>
            <a:pPr/>
            <a:r>
              <a:t>Chemotherapy vs radioactive therapy: less hair loss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700">
                <a:latin typeface="Calibri"/>
                <a:ea typeface="Calibri"/>
                <a:cs typeface="Calibri"/>
                <a:sym typeface="Calibri"/>
              </a:defRPr>
            </a:pPr>
            <a:r>
              <a:t>radiation transport simulation to understand the tumor location and size and to perform the radio surgery using gamma rays:</a:t>
            </a:r>
          </a:p>
          <a:p>
            <a:pPr>
              <a:lnSpc>
                <a:spcPct val="100000"/>
              </a:lnSpc>
              <a:defRPr sz="17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700">
                <a:latin typeface="Calibri"/>
                <a:ea typeface="Calibri"/>
                <a:cs typeface="Calibri"/>
                <a:sym typeface="Calibri"/>
              </a:defRPr>
            </a:pPr>
            <a:r>
              <a:t>Must be fast &amp; accurate.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Bring in virtual radiation beams in perpendicular direction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piece is data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[] creates array where data can be entered</a:t>
            </a:r>
          </a:p>
          <a:p>
            <a:pPr/>
            <a:r>
              <a:t>: creates array of arithmetic sequence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833562" y="9024442"/>
            <a:ext cx="382512" cy="3967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1" name="TextBox 15"/>
          <p:cNvSpPr txBox="1"/>
          <p:nvPr/>
        </p:nvSpPr>
        <p:spPr>
          <a:xfrm>
            <a:off x="8659786" y="9024441"/>
            <a:ext cx="2953803" cy="396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ENGR 101	1/9/19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1837581" y="9036969"/>
            <a:ext cx="374474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TextBox 15"/>
          <p:cNvSpPr txBox="1"/>
          <p:nvPr/>
        </p:nvSpPr>
        <p:spPr>
          <a:xfrm>
            <a:off x="8659786" y="9036967"/>
            <a:ext cx="2953803" cy="37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ENGR 101	1/9/19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50239" y="866989"/>
            <a:ext cx="11054082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650239" y="2004408"/>
            <a:ext cx="11054082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329848" y="8937834"/>
            <a:ext cx="374475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itle Text"/>
          <p:cNvSpPr txBox="1"/>
          <p:nvPr>
            <p:ph type="title"/>
          </p:nvPr>
        </p:nvSpPr>
        <p:spPr>
          <a:xfrm>
            <a:off x="650239" y="866989"/>
            <a:ext cx="11671480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650239" y="2004408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998739" y="8458236"/>
            <a:ext cx="322980" cy="31940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le Text"/>
          <p:cNvSpPr txBox="1"/>
          <p:nvPr>
            <p:ph type="title"/>
          </p:nvPr>
        </p:nvSpPr>
        <p:spPr>
          <a:xfrm>
            <a:off x="650239" y="866989"/>
            <a:ext cx="11671480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idx="1"/>
          </p:nvPr>
        </p:nvSpPr>
        <p:spPr>
          <a:xfrm>
            <a:off x="650239" y="2004408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1992488" y="8451315"/>
            <a:ext cx="329231" cy="3332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0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9" name="Body Level One…"/>
          <p:cNvSpPr txBox="1"/>
          <p:nvPr>
            <p:ph type="body" sz="half" idx="1"/>
          </p:nvPr>
        </p:nvSpPr>
        <p:spPr>
          <a:xfrm>
            <a:off x="650239" y="2275839"/>
            <a:ext cx="5743788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65364" indent="-465364" defTabSz="650240">
              <a:spcBef>
                <a:spcPts val="9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909637" indent="-452437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650240">
              <a:spcBef>
                <a:spcPts val="900"/>
              </a:spcBef>
              <a:buSzPct val="100000"/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650240">
              <a:spcBef>
                <a:spcPts val="900"/>
              </a:spcBef>
              <a:buSzPct val="100000"/>
              <a:buFont typeface="Arial"/>
              <a:buChar char="–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650240">
              <a:spcBef>
                <a:spcPts val="900"/>
              </a:spcBef>
              <a:buSzPct val="100000"/>
              <a:buFont typeface="Arial"/>
              <a:buChar char="»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1pPr>
            <a:lvl2pPr marL="6858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2pPr>
            <a:lvl3pPr marL="10287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3pPr>
            <a:lvl4pPr marL="13716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4pPr>
            <a:lvl5pPr marL="17145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693663" y="3681164"/>
            <a:ext cx="11617474" cy="2926855"/>
          </a:xfrm>
          <a:prstGeom prst="rect">
            <a:avLst/>
          </a:prstGeom>
          <a:gradFill>
            <a:gsLst>
              <a:gs pos="0">
                <a:srgbClr val="021F48"/>
              </a:gs>
              <a:gs pos="100000">
                <a:srgbClr val="032B62"/>
              </a:gs>
            </a:gsLst>
            <a:path>
              <a:fillToRect l="50000" t="-375" r="50000" b="100375"/>
            </a:path>
          </a:gradFill>
          <a:ln w="12700">
            <a:miter lim="400000"/>
          </a:ln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sz="80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</a:p>
        </p:txBody>
      </p:sp>
      <p:sp>
        <p:nvSpPr>
          <p:cNvPr id="190" name="ENGR 151"/>
          <p:cNvSpPr txBox="1"/>
          <p:nvPr>
            <p:ph type="ctrTitle"/>
          </p:nvPr>
        </p:nvSpPr>
        <p:spPr>
          <a:xfrm>
            <a:off x="1270000" y="3633070"/>
            <a:ext cx="10464800" cy="1547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pPr/>
            <a:r>
              <a:t>ENGR 151</a:t>
            </a:r>
          </a:p>
        </p:txBody>
      </p:sp>
      <p:sp>
        <p:nvSpPr>
          <p:cNvPr id="191" name="An (accelerated) introduction to computers and programming"/>
          <p:cNvSpPr txBox="1"/>
          <p:nvPr>
            <p:ph type="subTitle" sz="quarter" idx="1"/>
          </p:nvPr>
        </p:nvSpPr>
        <p:spPr>
          <a:xfrm>
            <a:off x="2981151" y="5215736"/>
            <a:ext cx="7042498" cy="1130301"/>
          </a:xfrm>
          <a:prstGeom prst="rect">
            <a:avLst/>
          </a:prstGeom>
        </p:spPr>
        <p:txBody>
          <a:bodyPr/>
          <a:lstStyle>
            <a:lvl1pPr defTabSz="461518">
              <a:defRPr sz="2923">
                <a:solidFill>
                  <a:srgbClr val="FFFFFF"/>
                </a:solidFill>
              </a:defRPr>
            </a:lvl1pPr>
          </a:lstStyle>
          <a:p>
            <a:pPr/>
            <a:r>
              <a:t>An (accelerated) introduction to computers and programming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738" y="8600920"/>
            <a:ext cx="6495630" cy="62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ecture 8 - MATLAB: Project 2 briefing and Matlab review"/>
          <p:cNvSpPr txBox="1"/>
          <p:nvPr/>
        </p:nvSpPr>
        <p:spPr>
          <a:xfrm>
            <a:off x="731184" y="6664325"/>
            <a:ext cx="1154243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Lecture 8 - MATLAB: Project 2 briefing and Matlab review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5866" r="0" b="0"/>
          <a:stretch>
            <a:fillRect/>
          </a:stretch>
        </p:blipFill>
        <p:spPr>
          <a:xfrm>
            <a:off x="698202" y="796131"/>
            <a:ext cx="3810001" cy="227590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8309" t="0" r="1792" b="4336"/>
          <a:stretch>
            <a:fillRect/>
          </a:stretch>
        </p:blipFill>
        <p:spPr>
          <a:xfrm>
            <a:off x="8496597" y="793948"/>
            <a:ext cx="3810001" cy="228056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7400" y="797603"/>
            <a:ext cx="3810000" cy="227313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roject 2 Tasks"/>
          <p:cNvSpPr/>
          <p:nvPr>
            <p:ph type="title"/>
          </p:nvPr>
        </p:nvSpPr>
        <p:spPr>
          <a:xfrm>
            <a:off x="952500" y="254000"/>
            <a:ext cx="7285435" cy="2159000"/>
          </a:xfrm>
          <a:prstGeom prst="rect">
            <a:avLst/>
          </a:prstGeom>
        </p:spPr>
        <p:txBody>
          <a:bodyPr/>
          <a:lstStyle/>
          <a:p>
            <a:pPr/>
            <a:r>
              <a:t>Project 2 Tasks</a:t>
            </a:r>
          </a:p>
        </p:txBody>
      </p:sp>
      <p:sp>
        <p:nvSpPr>
          <p:cNvPr id="241" name="This is a highly simplified version of treatment planning…"/>
          <p:cNvSpPr/>
          <p:nvPr>
            <p:ph type="body" sz="half" idx="1"/>
          </p:nvPr>
        </p:nvSpPr>
        <p:spPr>
          <a:xfrm>
            <a:off x="952500" y="2590800"/>
            <a:ext cx="6675305" cy="6299200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t>This is a highly simplified version of treatment planning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There will be a series of patient MRI scans of brains in files labeled patient001mri.jpg etc.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Load sequentially the files (using imread) and process them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Task 1 is to isolate the tumor location </a:t>
            </a:r>
          </a:p>
        </p:txBody>
      </p:sp>
      <p:pic>
        <p:nvPicPr>
          <p:cNvPr id="242" name="Screen Shot 2019-09-24 at 11.07.38 AM.png" descr="Screen Shot 2019-09-24 at 11.07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6714" y="635000"/>
            <a:ext cx="3624638" cy="43254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246" name="Group"/>
          <p:cNvGrpSpPr/>
          <p:nvPr/>
        </p:nvGrpSpPr>
        <p:grpSpPr>
          <a:xfrm>
            <a:off x="8886714" y="5298817"/>
            <a:ext cx="3624638" cy="4234187"/>
            <a:chOff x="0" y="0"/>
            <a:chExt cx="3624637" cy="4234186"/>
          </a:xfrm>
        </p:grpSpPr>
        <p:pic>
          <p:nvPicPr>
            <p:cNvPr id="243" name="Screen Shot 2019-09-24 at 11.19.35 AM.png" descr="Screen Shot 2019-09-24 at 11.19.35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624638" cy="4234187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244" name="Rectangle"/>
            <p:cNvSpPr/>
            <p:nvPr/>
          </p:nvSpPr>
          <p:spPr>
            <a:xfrm>
              <a:off x="506879" y="1847183"/>
              <a:ext cx="870502" cy="16509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5" name="Rectangle"/>
            <p:cNvSpPr/>
            <p:nvPr/>
          </p:nvSpPr>
          <p:spPr>
            <a:xfrm>
              <a:off x="2444373" y="1847183"/>
              <a:ext cx="870502" cy="16509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ring in virtual radiation beams from two sides - where they cross at the point of the tumor the dose will be maximized…"/>
          <p:cNvSpPr/>
          <p:nvPr>
            <p:ph type="body" sz="half" idx="1"/>
          </p:nvPr>
        </p:nvSpPr>
        <p:spPr>
          <a:xfrm>
            <a:off x="952500" y="2590800"/>
            <a:ext cx="6057371" cy="6286500"/>
          </a:xfrm>
          <a:prstGeom prst="rect">
            <a:avLst/>
          </a:prstGeom>
        </p:spPr>
        <p:txBody>
          <a:bodyPr/>
          <a:lstStyle/>
          <a:p>
            <a:pPr/>
            <a:r>
              <a:t>Bring in virtual radiation beams from two sides - where they cross at the point of the tumor the dose will be maximized</a:t>
            </a:r>
          </a:p>
          <a:p>
            <a:pPr/>
            <a:r>
              <a:t>Using the coordinates of the position of the tumor pixels, calculate radiation beam patterns</a:t>
            </a:r>
          </a:p>
        </p:txBody>
      </p:sp>
      <p:sp>
        <p:nvSpPr>
          <p:cNvPr id="249" name="Project 2 Tasks"/>
          <p:cNvSpPr/>
          <p:nvPr>
            <p:ph type="title"/>
          </p:nvPr>
        </p:nvSpPr>
        <p:spPr>
          <a:xfrm>
            <a:off x="952500" y="254000"/>
            <a:ext cx="7285435" cy="2159000"/>
          </a:xfrm>
          <a:prstGeom prst="rect">
            <a:avLst/>
          </a:prstGeom>
        </p:spPr>
        <p:txBody>
          <a:bodyPr/>
          <a:lstStyle/>
          <a:p>
            <a:pPr/>
            <a:r>
              <a:t>Project 2 Tasks</a:t>
            </a:r>
          </a:p>
        </p:txBody>
      </p:sp>
      <p:pic>
        <p:nvPicPr>
          <p:cNvPr id="250" name="Screen Shot 2019-09-24 at 11.21.11 AM.png" descr="Screen Shot 2019-09-24 at 11.21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1533" y="2351201"/>
            <a:ext cx="5649707" cy="67656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alculate the radiation dose absorbed by the tumor (in Gy - Joules per kilogram) compared to how much dose is deposited in surrounding tissue"/>
          <p:cNvSpPr/>
          <p:nvPr>
            <p:ph type="body" sz="half" idx="1"/>
          </p:nvPr>
        </p:nvSpPr>
        <p:spPr>
          <a:xfrm>
            <a:off x="952500" y="1570074"/>
            <a:ext cx="6057371" cy="6286501"/>
          </a:xfrm>
          <a:prstGeom prst="rect">
            <a:avLst/>
          </a:prstGeom>
        </p:spPr>
        <p:txBody>
          <a:bodyPr/>
          <a:lstStyle/>
          <a:p>
            <a:pPr/>
            <a:r>
              <a:t>Calculate the radiation dose absorbed by the tumor (in Gy - Joules per kilogram) compared to how much dose is deposited in surrounding tissue</a:t>
            </a:r>
          </a:p>
        </p:txBody>
      </p:sp>
      <p:sp>
        <p:nvSpPr>
          <p:cNvPr id="255" name="Project 2 Tasks"/>
          <p:cNvSpPr/>
          <p:nvPr>
            <p:ph type="title"/>
          </p:nvPr>
        </p:nvSpPr>
        <p:spPr>
          <a:xfrm>
            <a:off x="952500" y="254000"/>
            <a:ext cx="7285435" cy="2159000"/>
          </a:xfrm>
          <a:prstGeom prst="rect">
            <a:avLst/>
          </a:prstGeom>
        </p:spPr>
        <p:txBody>
          <a:bodyPr/>
          <a:lstStyle/>
          <a:p>
            <a:pPr/>
            <a:r>
              <a:t>Project 2 Tasks</a:t>
            </a:r>
          </a:p>
        </p:txBody>
      </p:sp>
      <p:pic>
        <p:nvPicPr>
          <p:cNvPr id="256" name="Screen Shot 2019-09-24 at 11.21.11 AM.png" descr="Screen Shot 2019-09-24 at 11.21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1533" y="2351201"/>
            <a:ext cx="5649707" cy="67656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7" name="due Oct. 13th (in 3 weeks!)"/>
          <p:cNvSpPr txBox="1"/>
          <p:nvPr/>
        </p:nvSpPr>
        <p:spPr>
          <a:xfrm>
            <a:off x="813614" y="7735806"/>
            <a:ext cx="566150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due Oct. 13th (in 3 weeks!)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xfrm>
            <a:off x="952500" y="254000"/>
            <a:ext cx="11099800" cy="1579166"/>
          </a:xfrm>
          <a:prstGeom prst="rect">
            <a:avLst/>
          </a:prstGeom>
        </p:spPr>
        <p:txBody>
          <a:bodyPr/>
          <a:lstStyle>
            <a:lvl1pPr defTabSz="537463">
              <a:defRPr sz="4968"/>
            </a:lvl1pPr>
          </a:lstStyle>
          <a:p>
            <a:pPr/>
            <a:r>
              <a:t>Treatment Beam “Depth Dose Curves”</a:t>
            </a:r>
          </a:p>
        </p:txBody>
      </p:sp>
      <p:sp>
        <p:nvSpPr>
          <p:cNvPr id="260" name="Content Placeholder 2"/>
          <p:cNvSpPr txBox="1"/>
          <p:nvPr>
            <p:ph type="body" sz="half" idx="1"/>
          </p:nvPr>
        </p:nvSpPr>
        <p:spPr>
          <a:xfrm>
            <a:off x="478366" y="2167466"/>
            <a:ext cx="12048068" cy="3056336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2848"/>
            </a:pPr>
            <a:r>
              <a:t>We are assuming the beam is unattenuated as it passes through the tissue</a:t>
            </a:r>
          </a:p>
          <a:p>
            <a:pPr marL="395604" indent="-395604" defTabSz="519937">
              <a:spcBef>
                <a:spcPts val="3700"/>
              </a:spcBef>
              <a:defRPr sz="2848"/>
            </a:pPr>
            <a:r>
              <a:t>For the enthusiastic coders - a more realistic model for a photon beam would have it attenuating as:</a:t>
            </a:r>
            <a:br/>
            <a:r>
              <a:t>exp(-x/15 [cm])</a:t>
            </a:r>
          </a:p>
        </p:txBody>
      </p:sp>
      <p:pic>
        <p:nvPicPr>
          <p:cNvPr id="2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3712" y="5463280"/>
            <a:ext cx="6897376" cy="38604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264" name="Project 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2</a:t>
            </a:r>
          </a:p>
          <a:p>
            <a:pPr marL="508000" indent="-508000">
              <a:buSzPct val="100000"/>
              <a:buAutoNum type="arabicPeriod" startAt="1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Midterm 1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67" name="MATLAB (“MATtrix LABoratory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MATLAB (“MATtrix LABoratory)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Creating arrays - data types; array operations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Array indexing - logical operation and indexing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Data visualization - 1-D plots; 2-D plots; logical operation for plotting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Statistics - mean and variance; smoothing and curve fitting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Flow control - if-else, switch-case, for/while loops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Other data types - string, cell, structs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reating 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arrays</a:t>
            </a:r>
          </a:p>
        </p:txBody>
      </p:sp>
      <p:sp>
        <p:nvSpPr>
          <p:cNvPr id="272" name="Creating arrays:  []  and  :  opera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arrays: 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[] </a:t>
            </a:r>
            <a:r>
              <a:t> and 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: </a:t>
            </a:r>
            <a:r>
              <a:t> operators</a:t>
            </a:r>
          </a:p>
          <a:p>
            <a:pPr/>
            <a:r>
              <a:t>Matrix/vector operations vs. array element-wise operations (use </a:t>
            </a:r>
            <a:r>
              <a:rPr sz="3400">
                <a:latin typeface="Avenir Heavy"/>
                <a:ea typeface="Avenir Heavy"/>
                <a:cs typeface="Avenir Heavy"/>
                <a:sym typeface="Avenir Heavy"/>
              </a:rPr>
              <a:t>. </a:t>
            </a:r>
            <a:r>
              <a:t>)</a:t>
            </a:r>
          </a:p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Vectorization</a:t>
            </a:r>
            <a:r>
              <a:t> (operators and functions): speed!</a:t>
            </a:r>
          </a:p>
          <a:p>
            <a:pPr/>
            <a:r>
              <a:t>Script and function files</a:t>
            </a:r>
          </a:p>
          <a:p>
            <a:pPr lvl="1"/>
            <a:r>
              <a:t>Variable scope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rray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 indexing</a:t>
            </a:r>
          </a:p>
        </p:txBody>
      </p:sp>
      <p:sp>
        <p:nvSpPr>
          <p:cNvPr id="277" name="Array indexing…"/>
          <p:cNvSpPr txBox="1"/>
          <p:nvPr>
            <p:ph type="body" idx="1"/>
          </p:nvPr>
        </p:nvSpPr>
        <p:spPr>
          <a:xfrm>
            <a:off x="952500" y="2590800"/>
            <a:ext cx="11536575" cy="6756566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Array indexing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Use index or range of indices (:) directly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Create an array of indices (e.g., A(:,[1,4]))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Logical variables and logical indexing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Extract/modify elements from the matrix that corresponds to the positions with a ‘true’ value (e.g., M (A == B), A and B should be the same size as M)  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Matlab (implicit) typecasting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Demotes interaction between integer and double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Data 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Visualization</a:t>
            </a:r>
          </a:p>
        </p:txBody>
      </p:sp>
      <p:sp>
        <p:nvSpPr>
          <p:cNvPr id="280" name="1-D plot (line, scatter, histogram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2752"/>
            </a:pPr>
            <a:r>
              <a:t>1-D plot (line, scatter, histogram) 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when to use log scale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what does histogram represent</a:t>
            </a:r>
          </a:p>
          <a:p>
            <a:pPr marL="382270" indent="-382270" defTabSz="502412">
              <a:spcBef>
                <a:spcPts val="3600"/>
              </a:spcBef>
              <a:defRPr sz="2752"/>
            </a:pPr>
            <a:r>
              <a:t>2-D plot (contour, image, surface)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how to create 2-D (X-Y) coordinate matrices from 1-D (x-y) arrays</a:t>
            </a:r>
          </a:p>
          <a:p>
            <a:pPr lvl="1" marL="764540" indent="-382270" defTabSz="502412">
              <a:spcBef>
                <a:spcPts val="3600"/>
              </a:spcBef>
              <a:defRPr sz="2752"/>
            </a:pPr>
            <a:r>
              <a:t>use logical indexing for plotting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Don’t set to NaN if numerical operation of the array is needed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tatistics and Flow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Statistics and Flow Control</a:t>
            </a:r>
          </a:p>
        </p:txBody>
      </p:sp>
      <p:sp>
        <p:nvSpPr>
          <p:cNvPr id="283" name="Mean and vari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2400"/>
            </a:pPr>
            <a:r>
              <a:t>Mean and variance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Data smoothing and curve fitting</a:t>
            </a:r>
          </a:p>
          <a:p>
            <a:pPr lvl="1" marL="666750" indent="-333375" defTabSz="438150">
              <a:spcBef>
                <a:spcPts val="3100"/>
              </a:spcBef>
              <a:defRPr sz="2400"/>
            </a:pPr>
            <a:r>
              <a:t>no function vs explicit function</a:t>
            </a:r>
          </a:p>
          <a:p>
            <a:pPr lvl="1" marL="666750" indent="-333375" defTabSz="438150">
              <a:spcBef>
                <a:spcPts val="3100"/>
              </a:spcBef>
              <a:defRPr sz="2400"/>
            </a:pPr>
            <a:r>
              <a:t>parameter tuning vs coefficient optimization</a:t>
            </a:r>
          </a:p>
          <a:p>
            <a:pPr marL="333375" indent="-333375" defTabSz="438150">
              <a:spcBef>
                <a:spcPts val="3100"/>
              </a:spcBef>
              <a:defRPr sz="2400"/>
            </a:pPr>
            <a:r>
              <a:t>Two types of flow control</a:t>
            </a:r>
          </a:p>
          <a:p>
            <a:pPr lvl="1" marL="666750" indent="-333375" defTabSz="438150">
              <a:spcBef>
                <a:spcPts val="3100"/>
              </a:spcBef>
              <a:defRPr sz="2400"/>
            </a:pPr>
            <a:r>
              <a:t>Selection (if-else, switch-case)</a:t>
            </a:r>
          </a:p>
          <a:p>
            <a:pPr lvl="1" marL="666750" indent="-333375" defTabSz="438150">
              <a:spcBef>
                <a:spcPts val="3100"/>
              </a:spcBef>
              <a:defRPr sz="2400"/>
            </a:pPr>
            <a:r>
              <a:t>Loop (while, for)</a:t>
            </a:r>
          </a:p>
          <a:p>
            <a:pPr lvl="2" marL="1000125" indent="-333375" defTabSz="438150">
              <a:spcBef>
                <a:spcPts val="3100"/>
              </a:spcBef>
              <a:defRPr sz="2400"/>
            </a:pPr>
            <a:r>
              <a:t>Terminate the current iteration, the whole loop or the function/script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99" name="Project 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 startAt="1"/>
            </a:pPr>
            <a:r>
              <a:t>Project 2</a:t>
            </a:r>
          </a:p>
          <a:p>
            <a:pPr marL="508000" indent="-508000">
              <a:buSzPct val="100000"/>
              <a:buAutoNum type="arabicPeriod" startAt="1"/>
            </a:pPr>
            <a:r>
              <a:t>Midterm 1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ther 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Data Types</a:t>
            </a:r>
          </a:p>
        </p:txBody>
      </p:sp>
      <p:sp>
        <p:nvSpPr>
          <p:cNvPr id="286" name="Ways to create string: character array ‘ ’ vs string array “ 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Ways to create string: character array ‘ ’ vs string array “ ”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Cell array - heterogeneous array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What is the difference between content indexing {} and cell indexing ()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Structs - referenced by “field” with a period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Access filed through name rather than index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struct.field vs cell{3}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ore about Midterm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about Midterm 1</a:t>
            </a:r>
          </a:p>
        </p:txBody>
      </p:sp>
      <p:sp>
        <p:nvSpPr>
          <p:cNvPr id="289" name="Sample exam from previous yea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2784"/>
            </a:pPr>
            <a:r>
              <a:t>Sample exam from previous years</a:t>
            </a:r>
          </a:p>
          <a:p>
            <a:pPr marL="386715" indent="-386715" defTabSz="508254">
              <a:spcBef>
                <a:spcPts val="3600"/>
              </a:spcBef>
              <a:defRPr sz="2784"/>
            </a:pPr>
            <a:r>
              <a:t>Reference sheet</a:t>
            </a:r>
          </a:p>
          <a:p>
            <a:pPr lvl="1" marL="773430" indent="-386715" defTabSz="508254">
              <a:spcBef>
                <a:spcPts val="3600"/>
              </a:spcBef>
              <a:defRPr sz="2784"/>
            </a:pPr>
            <a:r>
              <a:t>Will send today</a:t>
            </a:r>
          </a:p>
          <a:p>
            <a:pPr lvl="1" marL="773430" indent="-386715" defTabSz="508254">
              <a:spcBef>
                <a:spcPts val="3600"/>
              </a:spcBef>
              <a:defRPr sz="2784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Please print and bring a copy to exam</a:t>
            </a:r>
          </a:p>
          <a:p>
            <a:pPr marL="386715" indent="-386715" defTabSz="508254">
              <a:spcBef>
                <a:spcPts val="3600"/>
              </a:spcBef>
              <a:defRPr sz="2784"/>
            </a:pPr>
            <a:r>
              <a:t>Room</a:t>
            </a:r>
          </a:p>
          <a:p>
            <a:pPr lvl="1" marL="773430" indent="-386715" defTabSz="508254">
              <a:spcBef>
                <a:spcPts val="3600"/>
              </a:spcBef>
              <a:defRPr sz="2784"/>
            </a:pPr>
            <a:r>
              <a:t>Chrysler 220</a:t>
            </a:r>
          </a:p>
          <a:p>
            <a:pPr lvl="1" marL="773430" indent="-386715" defTabSz="508254">
              <a:spcBef>
                <a:spcPts val="3600"/>
              </a:spcBef>
              <a:defRPr sz="2784"/>
            </a:pPr>
            <a:r>
              <a:t>NAME 134 (for those who requested accommodation)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Next lectu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lecture</a:t>
            </a:r>
          </a:p>
        </p:txBody>
      </p:sp>
      <p:sp>
        <p:nvSpPr>
          <p:cNvPr id="292" name="Midterm 1…"/>
          <p:cNvSpPr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Midterm 1</a:t>
            </a:r>
          </a:p>
          <a:p>
            <a:pPr/>
            <a:r>
              <a:t>C++ introduction next Thursday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oject 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2</a:t>
            </a:r>
          </a:p>
        </p:txBody>
      </p:sp>
      <p:sp>
        <p:nvSpPr>
          <p:cNvPr id="202" name="Will involve putting together the things we’ve learned in this first third of the course: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Will involve putting together the things we’ve learned in this first third of the course: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selection, iteration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procedural abstraction (using functions)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image processing and manipulation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vectorized operations</a:t>
            </a:r>
          </a:p>
          <a:p>
            <a:pPr lvl="1" marL="720090" indent="-360045" defTabSz="473201">
              <a:spcBef>
                <a:spcPts val="3400"/>
              </a:spcBef>
              <a:defRPr sz="2592"/>
            </a:pPr>
            <a:r>
              <a:t>File IO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To make a more complex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ject 2: Modeling of radiation dose  for cancer treatment"/>
          <p:cNvSpPr/>
          <p:nvPr>
            <p:ph type="title"/>
          </p:nvPr>
        </p:nvSpPr>
        <p:spPr>
          <a:xfrm>
            <a:off x="249568" y="254000"/>
            <a:ext cx="9367259" cy="2730897"/>
          </a:xfrm>
          <a:prstGeom prst="rect">
            <a:avLst/>
          </a:prstGeom>
        </p:spPr>
        <p:txBody>
          <a:bodyPr/>
          <a:lstStyle>
            <a:lvl1pPr defTabSz="373887">
              <a:defRPr sz="5119"/>
            </a:lvl1pPr>
          </a:lstStyle>
          <a:p>
            <a:pPr/>
            <a:r>
              <a:t>Project 2: Modeling of radiation dose  for cancer treatment</a:t>
            </a:r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170" t="0" r="16749" b="0"/>
          <a:stretch>
            <a:fillRect/>
          </a:stretch>
        </p:blipFill>
        <p:spPr>
          <a:xfrm>
            <a:off x="305210" y="3146358"/>
            <a:ext cx="6054053" cy="470972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6" name="Thanks to…"/>
          <p:cNvSpPr txBox="1"/>
          <p:nvPr/>
        </p:nvSpPr>
        <p:spPr>
          <a:xfrm>
            <a:off x="7040502" y="3689349"/>
            <a:ext cx="5809114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300"/>
            </a:pPr>
            <a:r>
              <a:t>Thanks to </a:t>
            </a:r>
          </a:p>
          <a:p>
            <a:pPr algn="l">
              <a:defRPr sz="3300"/>
            </a:pPr>
            <a:r>
              <a:t>Prof. Martha Matuszak </a:t>
            </a:r>
          </a:p>
          <a:p>
            <a:pPr algn="l">
              <a:defRPr sz="3300"/>
            </a:pPr>
            <a:r>
              <a:t>(UM Director of Advanced Treatment Planning, Department of Radiation Oncology) for background material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Why Radiation Therapy for Cancer?</a:t>
            </a:r>
          </a:p>
        </p:txBody>
      </p:sp>
      <p:sp>
        <p:nvSpPr>
          <p:cNvPr id="20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Radiation kills cells by causing DNA damage that leads to cell inactivation or death</a:t>
            </a:r>
          </a:p>
          <a:p>
            <a:pPr/>
            <a:r>
              <a:t>Cells are typically the most sensitive to DNA damage from radiation during reproduction</a:t>
            </a:r>
          </a:p>
          <a:p>
            <a:pPr/>
            <a:r>
              <a:t>Cancer cells typically reproduce more quickly than healthy tissues</a:t>
            </a:r>
          </a:p>
          <a:p>
            <a:pPr/>
            <a:r>
              <a:t>Does not cause indirect hair loss (that’s chemotherapy)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>
            <p:ph type="title"/>
          </p:nvPr>
        </p:nvSpPr>
        <p:spPr>
          <a:xfrm>
            <a:off x="952500" y="254000"/>
            <a:ext cx="7704932" cy="2159000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Early Use of Radioactive Sources for Medical Use</a:t>
            </a:r>
          </a:p>
        </p:txBody>
      </p:sp>
      <p:sp>
        <p:nvSpPr>
          <p:cNvPr id="21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Radium plaque used in 1923</a:t>
            </a:r>
          </a:p>
        </p:txBody>
      </p:sp>
      <p:pic>
        <p:nvPicPr>
          <p:cNvPr id="21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333" y="3123974"/>
            <a:ext cx="11650134" cy="473230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4" name="TextBox 4"/>
          <p:cNvSpPr txBox="1"/>
          <p:nvPr/>
        </p:nvSpPr>
        <p:spPr>
          <a:xfrm>
            <a:off x="3909875" y="8975401"/>
            <a:ext cx="891134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Mould. A Century of X-Rays and Radioactivity in Medicine. 1993</a:t>
            </a:r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824" y="358163"/>
            <a:ext cx="3513332" cy="15884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6" name="In 1898, the Curies isolated radium"/>
          <p:cNvSpPr txBox="1"/>
          <p:nvPr/>
        </p:nvSpPr>
        <p:spPr>
          <a:xfrm>
            <a:off x="8267780" y="2278563"/>
            <a:ext cx="4591686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 1898, the Curies isolated radium</a:t>
            </a:r>
          </a:p>
        </p:txBody>
      </p:sp>
      <p:sp>
        <p:nvSpPr>
          <p:cNvPr id="217" name="Does not cause indirect hair loss (that’s chemotherapy)"/>
          <p:cNvSpPr txBox="1"/>
          <p:nvPr/>
        </p:nvSpPr>
        <p:spPr>
          <a:xfrm>
            <a:off x="573892" y="8085639"/>
            <a:ext cx="1185701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Does not cause indirect hair loss (that’s chemotherapy)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5"/>
          <p:cNvSpPr txBox="1"/>
          <p:nvPr/>
        </p:nvSpPr>
        <p:spPr>
          <a:xfrm>
            <a:off x="4476458" y="9207442"/>
            <a:ext cx="8528342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65024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Thariat, J. et al. Nat. Rev. Clin. Oncol. 10, 52–60 (2013)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660" y="5864954"/>
            <a:ext cx="9033480" cy="344091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itle 1"/>
          <p:cNvSpPr/>
          <p:nvPr/>
        </p:nvSpPr>
        <p:spPr>
          <a:xfrm>
            <a:off x="952500" y="254000"/>
            <a:ext cx="11099800" cy="1760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97256">
              <a:defRPr sz="544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Why Radiation Therapy for Cancer?</a:t>
            </a:r>
          </a:p>
        </p:txBody>
      </p:sp>
      <p:sp>
        <p:nvSpPr>
          <p:cNvPr id="224" name="Radiation kills cells by causing DNA damage that leads to cell inactivation or death…"/>
          <p:cNvSpPr txBox="1"/>
          <p:nvPr>
            <p:ph type="body" sz="half" idx="1"/>
          </p:nvPr>
        </p:nvSpPr>
        <p:spPr>
          <a:xfrm>
            <a:off x="742057" y="1857507"/>
            <a:ext cx="11520686" cy="3755563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Radiation kills cells by causing DNA damage that leads to cell inactivation or death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Cells are typically the most sensitive to DNA damage from radiation during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reproduction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Cancer cells typically reproduce more quickly than healthy tissues</a:t>
            </a:r>
          </a:p>
        </p:txBody>
      </p:sp>
      <p:sp>
        <p:nvSpPr>
          <p:cNvPr id="225" name="Title 1"/>
          <p:cNvSpPr txBox="1"/>
          <p:nvPr>
            <p:ph type="title"/>
          </p:nvPr>
        </p:nvSpPr>
        <p:spPr>
          <a:xfrm>
            <a:off x="259344" y="7018507"/>
            <a:ext cx="4836386" cy="113380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Progression of External Beam Radiation Therapy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Treatment Planning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49886" b="0"/>
          <a:stretch>
            <a:fillRect/>
          </a:stretch>
        </p:blipFill>
        <p:spPr>
          <a:xfrm>
            <a:off x="197812" y="2101939"/>
            <a:ext cx="6321195" cy="750044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9" name="TextBox 3"/>
          <p:cNvSpPr txBox="1"/>
          <p:nvPr/>
        </p:nvSpPr>
        <p:spPr>
          <a:xfrm>
            <a:off x="376392" y="8295889"/>
            <a:ext cx="5081387" cy="115064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Dose to the patient is simulated using radiation transport algorithms that must be fast &amp; accurate</a:t>
            </a:r>
          </a:p>
        </p:txBody>
      </p:sp>
      <p:pic>
        <p:nvPicPr>
          <p:cNvPr id="230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rcRect l="0" t="0" r="1524" b="0"/>
          <a:stretch>
            <a:fillRect/>
          </a:stretch>
        </p:blipFill>
        <p:spPr>
          <a:xfrm>
            <a:off x="7074104" y="2243226"/>
            <a:ext cx="4999616" cy="72178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1" name="Rectangle 6"/>
          <p:cNvSpPr/>
          <p:nvPr/>
        </p:nvSpPr>
        <p:spPr>
          <a:xfrm>
            <a:off x="8435518" y="2040135"/>
            <a:ext cx="4537671" cy="103326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Gamma Knife for Brain “Radiosurgery”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Gamma Knife for Brain “Radiosurgery”</a:t>
            </a:r>
          </a:p>
        </p:txBody>
      </p:sp>
      <p:sp>
        <p:nvSpPr>
          <p:cNvPr id="236" name="Content Placeholder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l="14554" t="0" r="739" b="0"/>
          <a:stretch>
            <a:fillRect/>
          </a:stretch>
        </p:blipFill>
        <p:spPr>
          <a:xfrm>
            <a:off x="5463823" y="2691272"/>
            <a:ext cx="6650769" cy="610051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1524" b="0"/>
          <a:stretch>
            <a:fillRect/>
          </a:stretch>
        </p:blipFill>
        <p:spPr>
          <a:xfrm>
            <a:off x="808500" y="2628054"/>
            <a:ext cx="4306982" cy="621792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